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373" r:id="rId3"/>
    <p:sldId id="374" r:id="rId4"/>
    <p:sldId id="436" r:id="rId5"/>
    <p:sldId id="534" r:id="rId6"/>
    <p:sldId id="535" r:id="rId7"/>
    <p:sldId id="536" r:id="rId8"/>
    <p:sldId id="537" r:id="rId9"/>
    <p:sldId id="550" r:id="rId10"/>
    <p:sldId id="544" r:id="rId11"/>
    <p:sldId id="538" r:id="rId12"/>
    <p:sldId id="539" r:id="rId13"/>
    <p:sldId id="540" r:id="rId14"/>
    <p:sldId id="551" r:id="rId15"/>
    <p:sldId id="541" r:id="rId16"/>
    <p:sldId id="542" r:id="rId17"/>
    <p:sldId id="543" r:id="rId18"/>
    <p:sldId id="552" r:id="rId19"/>
    <p:sldId id="545" r:id="rId20"/>
    <p:sldId id="548" r:id="rId21"/>
    <p:sldId id="554" r:id="rId22"/>
    <p:sldId id="555" r:id="rId23"/>
    <p:sldId id="556" r:id="rId24"/>
    <p:sldId id="557" r:id="rId25"/>
    <p:sldId id="553" r:id="rId26"/>
    <p:sldId id="516" r:id="rId27"/>
    <p:sldId id="346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94" autoAdjust="0"/>
  </p:normalViewPr>
  <p:slideViewPr>
    <p:cSldViewPr>
      <p:cViewPr varScale="1">
        <p:scale>
          <a:sx n="65" d="100"/>
          <a:sy n="65" d="100"/>
        </p:scale>
        <p:origin x="7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8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 2000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7 - Wednesday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0"/>
            <a:ext cx="10972800" cy="37112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Now that you've paused execution, you can look at the value of local and member variables</a:t>
            </a:r>
          </a:p>
          <a:p>
            <a:r>
              <a:rPr lang="en-US" dirty="0" smtClean="0"/>
              <a:t>The Variables tab will show you the value of local variables</a:t>
            </a:r>
          </a:p>
          <a:p>
            <a:r>
              <a:rPr lang="en-US" dirty="0" smtClean="0"/>
              <a:t>It will also give you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 smtClean="0"/>
              <a:t>, which allows you to explore the object you're inside of</a:t>
            </a:r>
          </a:p>
          <a:p>
            <a:r>
              <a:rPr lang="en-US" dirty="0" smtClean="0"/>
              <a:t>Note that tabs can be moved around in Eclipse, so it might not be where you expect it</a:t>
            </a:r>
          </a:p>
          <a:p>
            <a:r>
              <a:rPr lang="en-US" dirty="0" smtClean="0"/>
              <a:t>If it's hidden, you can go under </a:t>
            </a:r>
            <a:r>
              <a:rPr lang="en-US" b="1" dirty="0" smtClean="0"/>
              <a:t>Window &gt; Show View &gt; Variables</a:t>
            </a:r>
          </a:p>
          <a:p>
            <a:r>
              <a:rPr lang="en-US" dirty="0" smtClean="0"/>
              <a:t>If you hover over a variable in code that's in scope, it will also show you its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331" t="6207" r="3" b="79310"/>
          <a:stretch/>
        </p:blipFill>
        <p:spPr>
          <a:xfrm>
            <a:off x="3229428" y="4953000"/>
            <a:ext cx="6037944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stuck at the point of code where the breakpoint is?</a:t>
            </a:r>
          </a:p>
          <a:p>
            <a:r>
              <a:rPr lang="en-US" dirty="0" smtClean="0"/>
              <a:t>No!</a:t>
            </a:r>
          </a:p>
          <a:p>
            <a:r>
              <a:rPr lang="en-US" dirty="0" smtClean="0"/>
              <a:t>You can </a:t>
            </a:r>
            <a:r>
              <a:rPr lang="en-US" b="1" dirty="0" smtClean="0"/>
              <a:t>Step Over</a:t>
            </a:r>
            <a:r>
              <a:rPr lang="en-US" dirty="0" smtClean="0"/>
              <a:t> the next line of code, executing it</a:t>
            </a:r>
          </a:p>
          <a:p>
            <a:r>
              <a:rPr lang="en-US" dirty="0" smtClean="0"/>
              <a:t>This option is listed in the Run menu, but you usually Step Over code over and over, so use the F6 hotkey</a:t>
            </a:r>
          </a:p>
          <a:p>
            <a:r>
              <a:rPr lang="en-US" dirty="0" smtClean="0"/>
              <a:t>If the line of code you're Stepping Over is a method, it will call the method and return, not go into the method</a:t>
            </a:r>
          </a:p>
          <a:p>
            <a:pPr lvl="1"/>
            <a:r>
              <a:rPr lang="en-US" dirty="0" smtClean="0"/>
              <a:t>Unless there's a breakpoint inside the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Into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the other hand, what if you want to step into a method and see what's going on there?</a:t>
            </a:r>
          </a:p>
          <a:p>
            <a:r>
              <a:rPr lang="en-US" dirty="0" smtClean="0"/>
              <a:t>That's what </a:t>
            </a:r>
            <a:r>
              <a:rPr lang="en-US" b="1" dirty="0" smtClean="0"/>
              <a:t>Step Into</a:t>
            </a:r>
            <a:r>
              <a:rPr lang="en-US" dirty="0" smtClean="0"/>
              <a:t> is for</a:t>
            </a:r>
          </a:p>
          <a:p>
            <a:r>
              <a:rPr lang="en-US" dirty="0" smtClean="0"/>
              <a:t>Step Into (hotkey F5) will go inside of a method call instead of stepping over it</a:t>
            </a:r>
          </a:p>
          <a:p>
            <a:r>
              <a:rPr lang="en-US" dirty="0" err="1" smtClean="0"/>
              <a:t>Gotchas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Sometimes there are multiple method calls in a single line: you'll step into the first (even if that's not what you wanted)</a:t>
            </a:r>
          </a:p>
          <a:p>
            <a:pPr lvl="1"/>
            <a:r>
              <a:rPr lang="en-US" dirty="0" smtClean="0"/>
              <a:t>If the method is library code that your system doesn't have source code for, you won't be able to see anything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you've gone into a method and have seen what you need to see</a:t>
            </a:r>
          </a:p>
          <a:p>
            <a:r>
              <a:rPr lang="en-US" dirty="0" smtClean="0"/>
              <a:t>Rather than using Step Over to get through all the code in the method, you can immediately return using Step Return (hotkey F7)</a:t>
            </a:r>
          </a:p>
          <a:p>
            <a:r>
              <a:rPr lang="en-US" dirty="0" smtClean="0"/>
              <a:t>Note that these hotkeys might vary from OS to OS, but they're always listed in the </a:t>
            </a:r>
            <a:r>
              <a:rPr lang="en-US" b="1" dirty="0" smtClean="0"/>
              <a:t>Run</a:t>
            </a:r>
            <a:r>
              <a:rPr lang="en-US" dirty="0" smtClean="0"/>
              <a:t>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406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And if you're really tired of going through code line-by-line, you can </a:t>
            </a:r>
            <a:r>
              <a:rPr lang="en-US" b="1" dirty="0" smtClean="0"/>
              <a:t>Resume</a:t>
            </a:r>
            <a:r>
              <a:rPr lang="en-US" dirty="0" smtClean="0"/>
              <a:t> execution</a:t>
            </a:r>
          </a:p>
          <a:p>
            <a:r>
              <a:rPr lang="en-US" dirty="0" smtClean="0"/>
              <a:t>The Resume command has hotkey F8</a:t>
            </a:r>
          </a:p>
          <a:p>
            <a:r>
              <a:rPr lang="en-US" dirty="0" smtClean="0"/>
              <a:t>Execution will continue until you hit another breakpoint</a:t>
            </a:r>
          </a:p>
          <a:p>
            <a:r>
              <a:rPr lang="en-US" dirty="0" smtClean="0"/>
              <a:t>You can also Terminate the program by selecting the Terminate option from the Run menu or hitting the little red square on the Console or on the ribbon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00" t="58276" b="33448"/>
          <a:stretch/>
        </p:blipFill>
        <p:spPr>
          <a:xfrm>
            <a:off x="1076325" y="5334000"/>
            <a:ext cx="100393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857723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if you want to figure out a problem in a loop…</a:t>
            </a:r>
          </a:p>
          <a:p>
            <a:r>
              <a:rPr lang="en-US" dirty="0" smtClean="0"/>
              <a:t>But the problem happens after the loop runs 999 times</a:t>
            </a:r>
          </a:p>
          <a:p>
            <a:r>
              <a:rPr lang="en-US" dirty="0" smtClean="0"/>
              <a:t>Well, it would be infuriating to try to Step Over or Resume code 999 times</a:t>
            </a:r>
          </a:p>
          <a:p>
            <a:r>
              <a:rPr lang="en-US" dirty="0" smtClean="0"/>
              <a:t>Breakpoints can be </a:t>
            </a:r>
            <a:r>
              <a:rPr lang="en-US" b="1" dirty="0" smtClean="0"/>
              <a:t>conditional</a:t>
            </a:r>
            <a:r>
              <a:rPr lang="en-US" dirty="0" smtClean="0"/>
              <a:t>, meaning that they only pause code under certain circumstances</a:t>
            </a:r>
          </a:p>
          <a:p>
            <a:r>
              <a:rPr lang="en-US" dirty="0" smtClean="0"/>
              <a:t>Simply right-click on the breakpoint and </a:t>
            </a:r>
            <a:r>
              <a:rPr lang="en-US" dirty="0" smtClean="0"/>
              <a:t>choose </a:t>
            </a:r>
            <a:r>
              <a:rPr lang="en-US" b="1" dirty="0" smtClean="0"/>
              <a:t>Breakpoint Properties…</a:t>
            </a:r>
          </a:p>
          <a:p>
            <a:r>
              <a:rPr lang="en-US" dirty="0" smtClean="0"/>
              <a:t>You can add a condition or a hit count or other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119" y="1828800"/>
            <a:ext cx="5580681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through the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7086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Whether doing recursion or not, many methods might be on the stack</a:t>
            </a:r>
          </a:p>
          <a:p>
            <a:r>
              <a:rPr lang="en-US" dirty="0" smtClean="0"/>
              <a:t>The currently executing line is only in one location</a:t>
            </a:r>
          </a:p>
          <a:p>
            <a:r>
              <a:rPr lang="en-US" dirty="0" smtClean="0"/>
              <a:t>However, the whole stack is active</a:t>
            </a:r>
          </a:p>
          <a:p>
            <a:r>
              <a:rPr lang="en-US" dirty="0" smtClean="0"/>
              <a:t>Using the Debug pane, you can jump around to different places on the stack and see what the values of local variables 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862" r="77083" b="49310"/>
          <a:stretch/>
        </p:blipFill>
        <p:spPr>
          <a:xfrm>
            <a:off x="7772400" y="1611496"/>
            <a:ext cx="4191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Strange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debugger, you can </a:t>
            </a:r>
            <a:r>
              <a:rPr lang="en-US" i="1" dirty="0" smtClean="0"/>
              <a:t>change</a:t>
            </a:r>
            <a:r>
              <a:rPr lang="en-US" dirty="0" smtClean="0"/>
              <a:t> variables as well as inspecting them</a:t>
            </a:r>
          </a:p>
          <a:p>
            <a:r>
              <a:rPr lang="en-US" dirty="0" smtClean="0"/>
              <a:t>You shouldn't do that often, but it sometimes lets you test some weird case that's otherwise hard to achieve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349008"/>
          </a:xfrm>
        </p:spPr>
        <p:txBody>
          <a:bodyPr/>
          <a:lstStyle/>
          <a:p>
            <a:r>
              <a:rPr lang="en-US" dirty="0" smtClean="0"/>
              <a:t>Let's use the debugger on the following method that's supposed to reverse an array and see what the problems are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10972800" cy="32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void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reverse(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[] array) {</a:t>
            </a:r>
          </a:p>
          <a:p>
            <a:pPr marL="118872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1;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118872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temp = array[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118872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array[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array[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118872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array[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temp;</a:t>
            </a:r>
          </a:p>
          <a:p>
            <a:pPr marL="118872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} </a:t>
            </a:r>
          </a:p>
          <a:p>
            <a:pPr marL="118872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950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Hanoi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we talk about last time?</a:t>
            </a:r>
          </a:p>
          <a:p>
            <a:r>
              <a:rPr lang="en-US" dirty="0" smtClean="0"/>
              <a:t>More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Hanoi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Tower of Hanoi is a mathematical puzzle invented by the </a:t>
            </a:r>
            <a:r>
              <a:rPr lang="en-US" dirty="0"/>
              <a:t>mathematician </a:t>
            </a:r>
            <a:r>
              <a:rPr lang="en-US" dirty="0" err="1"/>
              <a:t>Édouard</a:t>
            </a:r>
            <a:r>
              <a:rPr lang="en-US" dirty="0"/>
              <a:t> </a:t>
            </a:r>
            <a:r>
              <a:rPr lang="en-US" dirty="0" smtClean="0"/>
              <a:t>Lucas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It is a board with three rods</a:t>
            </a:r>
          </a:p>
          <a:p>
            <a:r>
              <a:rPr lang="en-US" dirty="0" smtClean="0"/>
              <a:t>On the first rod sits a stack of </a:t>
            </a:r>
            <a:r>
              <a:rPr lang="en-US" i="1" dirty="0" smtClean="0"/>
              <a:t>n</a:t>
            </a:r>
            <a:r>
              <a:rPr lang="en-US" dirty="0" smtClean="0"/>
              <a:t> disks in increasing order of size, with the smallest </a:t>
            </a:r>
            <a:r>
              <a:rPr lang="en-US" dirty="0"/>
              <a:t> </a:t>
            </a:r>
            <a:r>
              <a:rPr lang="en-US" dirty="0" smtClean="0"/>
              <a:t>disk on the top</a:t>
            </a:r>
          </a:p>
          <a:p>
            <a:r>
              <a:rPr lang="en-US" dirty="0" smtClean="0"/>
              <a:t>The goal is to move all of the disks to the third rod</a:t>
            </a:r>
          </a:p>
          <a:p>
            <a:r>
              <a:rPr lang="en-US" dirty="0" smtClean="0"/>
              <a:t>There are three rules: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You can only move one disk at once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Each move </a:t>
            </a:r>
            <a:r>
              <a:rPr lang="en-US" dirty="0" smtClean="0"/>
              <a:t>takes the top disk </a:t>
            </a:r>
            <a:r>
              <a:rPr lang="en-US" dirty="0"/>
              <a:t>from one </a:t>
            </a:r>
            <a:r>
              <a:rPr lang="en-US" dirty="0" smtClean="0"/>
              <a:t>rod and puts it </a:t>
            </a:r>
            <a:r>
              <a:rPr lang="en-US" dirty="0"/>
              <a:t>on </a:t>
            </a:r>
            <a:r>
              <a:rPr lang="en-US" dirty="0" smtClean="0"/>
              <a:t>the top </a:t>
            </a:r>
            <a:r>
              <a:rPr lang="en-US" dirty="0"/>
              <a:t>of another </a:t>
            </a:r>
            <a:r>
              <a:rPr lang="en-US" dirty="0" smtClean="0"/>
              <a:t>(possibly empty) stack on another rod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 larger </a:t>
            </a:r>
            <a:r>
              <a:rPr lang="en-US" dirty="0" smtClean="0"/>
              <a:t>disk </a:t>
            </a:r>
            <a:r>
              <a:rPr lang="en-US" dirty="0"/>
              <a:t>may be placed on top of a smaller </a:t>
            </a:r>
            <a:r>
              <a:rPr lang="en-US" dirty="0" smtClean="0"/>
              <a:t>disk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Tower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</a:t>
            </a:r>
            <a:r>
              <a:rPr lang="en-US" dirty="0" err="1" smtClean="0"/>
              <a:t>Stucki</a:t>
            </a:r>
            <a:r>
              <a:rPr lang="en-US" dirty="0" smtClean="0"/>
              <a:t> has a wooden set you can play with</a:t>
            </a:r>
          </a:p>
          <a:p>
            <a:r>
              <a:rPr lang="en-US" dirty="0" smtClean="0"/>
              <a:t>It's fun to move the disks around, but how can we come up with an algorithm that solves the problem?</a:t>
            </a:r>
          </a:p>
          <a:p>
            <a:r>
              <a:rPr lang="en-US" dirty="0" smtClean="0"/>
              <a:t>Recursion!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case (</a:t>
            </a:r>
            <a:r>
              <a:rPr lang="en-US" b="1" i="1" dirty="0" smtClean="0"/>
              <a:t>n</a:t>
            </a:r>
            <a:r>
              <a:rPr lang="en-US" dirty="0" smtClean="0"/>
              <a:t> = 1):</a:t>
            </a:r>
          </a:p>
          <a:p>
            <a:pPr lvl="1"/>
            <a:r>
              <a:rPr lang="en-US" dirty="0" smtClean="0"/>
              <a:t>If there is only one disk, move it to its destination</a:t>
            </a:r>
          </a:p>
          <a:p>
            <a:r>
              <a:rPr lang="en-US" dirty="0" smtClean="0"/>
              <a:t>Recursive case (</a:t>
            </a:r>
            <a:r>
              <a:rPr lang="en-US" b="1" i="1" dirty="0" smtClean="0"/>
              <a:t>n</a:t>
            </a:r>
            <a:r>
              <a:rPr lang="en-US" dirty="0" smtClean="0"/>
              <a:t> &gt; 1):</a:t>
            </a:r>
          </a:p>
          <a:p>
            <a:pPr lvl="1"/>
            <a:r>
              <a:rPr lang="en-US" dirty="0" smtClean="0"/>
              <a:t>First move </a:t>
            </a:r>
            <a:r>
              <a:rPr lang="en-US" b="1" i="1" dirty="0" smtClean="0"/>
              <a:t>n</a:t>
            </a:r>
            <a:r>
              <a:rPr lang="en-US" dirty="0" smtClean="0"/>
              <a:t> – 1 disks to a temporary pole</a:t>
            </a:r>
          </a:p>
          <a:p>
            <a:pPr lvl="1"/>
            <a:r>
              <a:rPr lang="en-US" dirty="0" smtClean="0"/>
              <a:t>Then move the </a:t>
            </a:r>
            <a:r>
              <a:rPr lang="en-US" b="1" i="1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disk to the destination</a:t>
            </a:r>
          </a:p>
          <a:p>
            <a:pPr lvl="1"/>
            <a:r>
              <a:rPr lang="en-US" dirty="0" smtClean="0"/>
              <a:t>Then move </a:t>
            </a:r>
            <a:r>
              <a:rPr lang="en-US" b="1" i="1" dirty="0" smtClean="0"/>
              <a:t>n</a:t>
            </a:r>
            <a:r>
              <a:rPr lang="en-US" dirty="0" smtClean="0"/>
              <a:t> – 1 disks from the temporary pole to the destination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Tower of Hanoi code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2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hanoi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 n, </a:t>
            </a:r>
            <a:r>
              <a:rPr lang="en-US" sz="2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 from, </a:t>
            </a:r>
            <a:r>
              <a:rPr lang="en-US" sz="2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 to, </a:t>
            </a:r>
            <a:r>
              <a:rPr lang="en-US" sz="2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 temp) {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n == 1 )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"Move disk from "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 + from +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 to "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 + to);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hanoi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(n – 1, from, temp, to);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hanoi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(1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, from,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to, temp);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hanoi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(n – 1,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temp, to, from);</a:t>
            </a:r>
          </a:p>
          <a:p>
            <a:pPr>
              <a:buNone/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254694" y="2209800"/>
            <a:ext cx="3489506" cy="984904"/>
            <a:chOff x="4740094" y="2554069"/>
            <a:chExt cx="3489506" cy="984904"/>
          </a:xfrm>
        </p:grpSpPr>
        <p:sp>
          <p:nvSpPr>
            <p:cNvPr id="4" name="Left Arrow 3"/>
            <p:cNvSpPr/>
            <p:nvPr/>
          </p:nvSpPr>
          <p:spPr>
            <a:xfrm rot="20515388">
              <a:off x="4740094" y="2776973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38800" y="255406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7620000" y="4895253"/>
            <a:ext cx="4373897" cy="1715276"/>
            <a:chOff x="3703303" y="4981818"/>
            <a:chExt cx="4373897" cy="1715276"/>
          </a:xfrm>
        </p:grpSpPr>
        <p:sp>
          <p:nvSpPr>
            <p:cNvPr id="6" name="Left Arrow 5"/>
            <p:cNvSpPr/>
            <p:nvPr/>
          </p:nvSpPr>
          <p:spPr>
            <a:xfrm rot="2048570">
              <a:off x="3703303" y="4981818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5496765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1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Tower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recursion is pretty interesting</a:t>
            </a:r>
          </a:p>
          <a:p>
            <a:r>
              <a:rPr lang="en-US" dirty="0" smtClean="0"/>
              <a:t>You can prove that there's no faster way to do it than the given approach</a:t>
            </a:r>
          </a:p>
          <a:p>
            <a:r>
              <a:rPr lang="en-US" dirty="0" smtClean="0"/>
              <a:t>But it's very slow!</a:t>
            </a:r>
          </a:p>
          <a:p>
            <a:r>
              <a:rPr lang="en-US" dirty="0" smtClean="0"/>
              <a:t>100 disks would take longer than the Universe has been in existence, even on the faster modern computers</a:t>
            </a:r>
          </a:p>
          <a:p>
            <a:r>
              <a:rPr lang="en-US" dirty="0" smtClean="0"/>
              <a:t>How can we understand how long recursion takes?</a:t>
            </a:r>
          </a:p>
          <a:p>
            <a:r>
              <a:rPr lang="en-US" smtClean="0"/>
              <a:t>Take COMP 2100 and COMP 4500 to find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queens</a:t>
            </a:r>
          </a:p>
          <a:p>
            <a:r>
              <a:rPr lang="en-US" dirty="0" err="1" smtClean="0"/>
              <a:t>Mergesort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reading Chapter 19</a:t>
            </a:r>
          </a:p>
          <a:p>
            <a:r>
              <a:rPr lang="en-US" dirty="0" smtClean="0"/>
              <a:t>Finish Project 2</a:t>
            </a:r>
          </a:p>
          <a:p>
            <a:pPr lvl="1"/>
            <a:r>
              <a:rPr lang="en-US" dirty="0" smtClean="0"/>
              <a:t>Due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with print statements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output of your program isn't enough to tell you what the problem is, people sometimes use print statements</a:t>
            </a:r>
          </a:p>
          <a:p>
            <a:r>
              <a:rPr lang="en-US" dirty="0" smtClean="0"/>
              <a:t>By injecting print statements at key locations, you can see</a:t>
            </a:r>
          </a:p>
          <a:p>
            <a:pPr lvl="1"/>
            <a:r>
              <a:rPr lang="en-US" dirty="0" smtClean="0"/>
              <a:t>If certain points in your code are reached</a:t>
            </a:r>
          </a:p>
          <a:p>
            <a:pPr lvl="1"/>
            <a:r>
              <a:rPr lang="en-US" dirty="0" smtClean="0"/>
              <a:t>What the values of variables are</a:t>
            </a:r>
          </a:p>
          <a:p>
            <a:r>
              <a:rPr lang="en-US" dirty="0" smtClean="0"/>
              <a:t>Debugging with print statements can be useful and is nearly always available</a:t>
            </a:r>
          </a:p>
          <a:p>
            <a:r>
              <a:rPr lang="en-US" dirty="0" smtClean="0"/>
              <a:t>There are even libraries that allow you to turn off the statements when you're no longer debugging</a:t>
            </a:r>
          </a:p>
        </p:txBody>
      </p:sp>
    </p:spTree>
    <p:extLst>
      <p:ext uri="{BB962C8B-B14F-4D97-AF65-F5344CB8AC3E}">
        <p14:creationId xmlns:p14="http://schemas.microsoft.com/office/powerpoint/2010/main" val="18913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with an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modern times, there are more powerful (and easy to use) tools</a:t>
            </a:r>
          </a:p>
          <a:p>
            <a:r>
              <a:rPr lang="en-US" dirty="0" smtClean="0"/>
              <a:t>Most modern IDEs, including Eclipse, have tools for debugging code</a:t>
            </a:r>
          </a:p>
          <a:p>
            <a:r>
              <a:rPr lang="en-US" dirty="0" smtClean="0"/>
              <a:t>You can:</a:t>
            </a:r>
          </a:p>
          <a:p>
            <a:pPr lvl="1"/>
            <a:r>
              <a:rPr lang="en-US" dirty="0" smtClean="0"/>
              <a:t>Set a breakpoint (where execution will pause)</a:t>
            </a:r>
          </a:p>
          <a:p>
            <a:pPr lvl="1"/>
            <a:r>
              <a:rPr lang="en-US" dirty="0" smtClean="0"/>
              <a:t>Step over lines of code</a:t>
            </a:r>
          </a:p>
          <a:p>
            <a:pPr lvl="1"/>
            <a:r>
              <a:rPr lang="en-US" dirty="0" smtClean="0"/>
              <a:t>Step into methods</a:t>
            </a:r>
          </a:p>
          <a:p>
            <a:pPr lvl="1"/>
            <a:r>
              <a:rPr lang="en-US" dirty="0" smtClean="0"/>
              <a:t>Examine the values of variables</a:t>
            </a:r>
          </a:p>
          <a:p>
            <a:pPr lvl="1"/>
            <a:r>
              <a:rPr lang="en-US" dirty="0" smtClean="0"/>
              <a:t>Much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 breakpoint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7018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Programs run at blinding speed, so you have to pause them to get information</a:t>
            </a:r>
          </a:p>
          <a:p>
            <a:r>
              <a:rPr lang="en-US" dirty="0" smtClean="0"/>
              <a:t>Setting a breakpoint is done in most debugging systems so that you can make the program pause where you want</a:t>
            </a:r>
          </a:p>
          <a:p>
            <a:r>
              <a:rPr lang="en-US" dirty="0" smtClean="0"/>
              <a:t>In Eclipse, the easiest way to do this is to double-click on the narrow column just left of the line numbers</a:t>
            </a:r>
          </a:p>
          <a:p>
            <a:r>
              <a:rPr lang="en-US" dirty="0" smtClean="0"/>
              <a:t>Doing so will create a breakpoint, shown with a blue dot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can also choose </a:t>
            </a:r>
            <a:r>
              <a:rPr lang="en-US" b="1" dirty="0" smtClean="0"/>
              <a:t>Toggle Breakpoint</a:t>
            </a:r>
            <a:r>
              <a:rPr lang="en-US" dirty="0" smtClean="0"/>
              <a:t> from the </a:t>
            </a:r>
            <a:r>
              <a:rPr lang="en-US" b="1" dirty="0" smtClean="0"/>
              <a:t>Run</a:t>
            </a:r>
            <a:r>
              <a:rPr lang="en-US" dirty="0" smtClean="0"/>
              <a:t> menu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0" y="3810000"/>
            <a:ext cx="9906000" cy="1828800"/>
            <a:chOff x="1219200" y="3810000"/>
            <a:chExt cx="9906000" cy="182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6250" t="44510" r="37084" b="36667"/>
            <a:stretch/>
          </p:blipFill>
          <p:spPr>
            <a:xfrm>
              <a:off x="2590800" y="3810000"/>
              <a:ext cx="8534400" cy="1828800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1219200" y="4495800"/>
              <a:ext cx="1066800" cy="4572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89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70104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you set one or more breakpoints and run your program…</a:t>
            </a:r>
          </a:p>
          <a:p>
            <a:pPr lvl="1"/>
            <a:r>
              <a:rPr lang="en-US" dirty="0" smtClean="0"/>
              <a:t>Nothing changes!</a:t>
            </a:r>
          </a:p>
          <a:p>
            <a:r>
              <a:rPr lang="en-US" dirty="0" smtClean="0"/>
              <a:t>In order for execution to pause at breakpoints, you have to run the program in debug mode</a:t>
            </a:r>
          </a:p>
          <a:p>
            <a:r>
              <a:rPr lang="en-US" dirty="0" smtClean="0"/>
              <a:t>In Eclipse this is done by clicking on the bug icon (instead of the green circle with the white triangle)</a:t>
            </a:r>
          </a:p>
          <a:p>
            <a:r>
              <a:rPr lang="en-US" dirty="0" smtClean="0"/>
              <a:t>Or you can right click on the .java file you want to debug and choose </a:t>
            </a:r>
            <a:r>
              <a:rPr lang="en-US" b="1" dirty="0" smtClean="0"/>
              <a:t>Debug As… Java Application</a:t>
            </a:r>
            <a:r>
              <a:rPr lang="en-US" dirty="0" smtClean="0"/>
              <a:t> instead of </a:t>
            </a:r>
            <a:r>
              <a:rPr lang="en-US" b="1" dirty="0" smtClean="0"/>
              <a:t>Run As… Java Application</a:t>
            </a:r>
          </a:p>
          <a:p>
            <a:r>
              <a:rPr lang="en-US" dirty="0" smtClean="0"/>
              <a:t>Debugging changes you over to the Debug Perspective, reorganizing Eclipse's panes slightly</a:t>
            </a:r>
          </a:p>
          <a:p>
            <a:r>
              <a:rPr lang="en-US" dirty="0" smtClean="0"/>
              <a:t>You might get a message about that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83" t="3726" r="63750" b="88431"/>
          <a:stretch/>
        </p:blipFill>
        <p:spPr>
          <a:xfrm>
            <a:off x="7924800" y="1981200"/>
            <a:ext cx="3886200" cy="1143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800000">
            <a:off x="8610600" y="343052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9448800" y="343052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3800" y="403941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Debug          Run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59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6612</TotalTime>
  <Words>1381</Words>
  <Application>Microsoft Office PowerPoint</Application>
  <PresentationFormat>Widescreen</PresentationFormat>
  <Paragraphs>152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Module</vt:lpstr>
      <vt:lpstr>COMP 2000</vt:lpstr>
      <vt:lpstr>Last time</vt:lpstr>
      <vt:lpstr>Questions?</vt:lpstr>
      <vt:lpstr>Project 2</vt:lpstr>
      <vt:lpstr>Debugging</vt:lpstr>
      <vt:lpstr>Debugging with print statements</vt:lpstr>
      <vt:lpstr>Debugging with an IDE</vt:lpstr>
      <vt:lpstr>Set a breakpoint</vt:lpstr>
      <vt:lpstr>Debug mode</vt:lpstr>
      <vt:lpstr>Inspecting variables</vt:lpstr>
      <vt:lpstr>Step Over</vt:lpstr>
      <vt:lpstr>Step Into</vt:lpstr>
      <vt:lpstr>Step Return</vt:lpstr>
      <vt:lpstr>Resume</vt:lpstr>
      <vt:lpstr>Conditional breakpoints</vt:lpstr>
      <vt:lpstr>Moving through the stack</vt:lpstr>
      <vt:lpstr>Strange stuff</vt:lpstr>
      <vt:lpstr>Debugging example</vt:lpstr>
      <vt:lpstr>Tower of Hanoi</vt:lpstr>
      <vt:lpstr>Tower of Hanoi</vt:lpstr>
      <vt:lpstr>Solving Tower of Hanoi</vt:lpstr>
      <vt:lpstr>Recursive solution</vt:lpstr>
      <vt:lpstr>Tower of Hanoi code</vt:lpstr>
      <vt:lpstr>Lessons from Tower of Hanoi</vt:lpstr>
      <vt:lpstr>Quiz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1274</cp:revision>
  <dcterms:created xsi:type="dcterms:W3CDTF">2009-08-24T20:26:10Z</dcterms:created>
  <dcterms:modified xsi:type="dcterms:W3CDTF">2020-02-26T17:17:45Z</dcterms:modified>
</cp:coreProperties>
</file>